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30"/>
  </p:notesMasterIdLst>
  <p:sldIdLst>
    <p:sldId id="291" r:id="rId5"/>
    <p:sldId id="303" r:id="rId6"/>
    <p:sldId id="314" r:id="rId7"/>
    <p:sldId id="321" r:id="rId8"/>
    <p:sldId id="319" r:id="rId9"/>
    <p:sldId id="334" r:id="rId10"/>
    <p:sldId id="320" r:id="rId11"/>
    <p:sldId id="306" r:id="rId12"/>
    <p:sldId id="295" r:id="rId13"/>
    <p:sldId id="297" r:id="rId14"/>
    <p:sldId id="326" r:id="rId15"/>
    <p:sldId id="329" r:id="rId16"/>
    <p:sldId id="328" r:id="rId17"/>
    <p:sldId id="312" r:id="rId18"/>
    <p:sldId id="318" r:id="rId19"/>
    <p:sldId id="313" r:id="rId20"/>
    <p:sldId id="322" r:id="rId21"/>
    <p:sldId id="332" r:id="rId22"/>
    <p:sldId id="333" r:id="rId23"/>
    <p:sldId id="308" r:id="rId24"/>
    <p:sldId id="317" r:id="rId25"/>
    <p:sldId id="301" r:id="rId26"/>
    <p:sldId id="302" r:id="rId27"/>
    <p:sldId id="331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F17"/>
    <a:srgbClr val="151F39"/>
    <a:srgbClr val="9AD1F0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6"/>
    <p:restoredTop sz="94856"/>
  </p:normalViewPr>
  <p:slideViewPr>
    <p:cSldViewPr snapToGrid="0" snapToObjects="1">
      <p:cViewPr varScale="1">
        <p:scale>
          <a:sx n="97" d="100"/>
          <a:sy n="97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0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8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  <p:sldLayoutId id="21474837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47D38B-EA65-8641-8DA3-395FDF1E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8568"/>
            <a:ext cx="10515600" cy="556101"/>
          </a:xfrm>
        </p:spPr>
        <p:txBody>
          <a:bodyPr>
            <a:noAutofit/>
          </a:bodyPr>
          <a:lstStyle/>
          <a:p>
            <a:r>
              <a:rPr lang="en-US" sz="4800" dirty="0" err="1"/>
              <a:t>Szakdolgozat</a:t>
            </a:r>
            <a:r>
              <a:rPr lang="en-US" sz="4800" dirty="0"/>
              <a:t> I.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AB3B89-724B-A041-9D9E-BB6643B9F78A}"/>
              </a:ext>
            </a:extLst>
          </p:cNvPr>
          <p:cNvSpPr txBox="1">
            <a:spLocks/>
          </p:cNvSpPr>
          <p:nvPr/>
        </p:nvSpPr>
        <p:spPr>
          <a:xfrm>
            <a:off x="838200" y="2811251"/>
            <a:ext cx="10817506" cy="11125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3000" b="1" dirty="0">
                <a:solidFill>
                  <a:srgbClr val="FCAF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PAJZSMIRIGY CSOMÓK DETEKTÁLÁSA ULTRAHANGOS</a:t>
            </a:r>
          </a:p>
          <a:p>
            <a:pPr marL="0" indent="0">
              <a:buNone/>
            </a:pPr>
            <a:r>
              <a:rPr lang="hu-HU" sz="3000" b="1" dirty="0">
                <a:solidFill>
                  <a:srgbClr val="FCAF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KÉPEK ALAPJÁN MÉLY KONVOLÚCIÓS HÁLÓZATOKKAL</a:t>
            </a:r>
            <a:endParaRPr lang="hu-HU" sz="3000" b="1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D7C71-97E8-6F40-B2D6-C10B3ECB9D1A}"/>
              </a:ext>
            </a:extLst>
          </p:cNvPr>
          <p:cNvSpPr txBox="1"/>
          <p:nvPr/>
        </p:nvSpPr>
        <p:spPr>
          <a:xfrm>
            <a:off x="1077191" y="5308708"/>
            <a:ext cx="15932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OE-NIK</a:t>
            </a:r>
          </a:p>
          <a:p>
            <a:r>
              <a:rPr lang="en-NO" sz="2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2022/23/1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F4B51-35E5-6C48-94D5-94D034DA06C2}"/>
              </a:ext>
            </a:extLst>
          </p:cNvPr>
          <p:cNvSpPr txBox="1"/>
          <p:nvPr/>
        </p:nvSpPr>
        <p:spPr>
          <a:xfrm>
            <a:off x="8847859" y="5308708"/>
            <a:ext cx="19794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Szücs Klaudia </a:t>
            </a:r>
          </a:p>
          <a:p>
            <a:r>
              <a:rPr lang="en-NO" sz="2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GEL5FF</a:t>
            </a:r>
          </a:p>
        </p:txBody>
      </p:sp>
    </p:spTree>
    <p:extLst>
      <p:ext uri="{BB962C8B-B14F-4D97-AF65-F5344CB8AC3E}">
        <p14:creationId xmlns:p14="http://schemas.microsoft.com/office/powerpoint/2010/main" val="307129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2639736"/>
            <a:ext cx="3405809" cy="11484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/>
              <a:t>YOLOv3</a:t>
            </a:r>
          </a:p>
          <a:p>
            <a:endParaRPr lang="en-NO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2BC5D67-2A74-A54D-BC96-75DA4318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8182"/>
            <a:ext cx="4951413" cy="41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5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2639736"/>
            <a:ext cx="3405809" cy="11648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YOLOv3</a:t>
            </a:r>
          </a:p>
          <a:p>
            <a:endParaRPr lang="en-NO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CDE421-D6EC-D043-A000-F2558253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3" y="3804557"/>
            <a:ext cx="8983980" cy="25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44BA8F-4E38-7A49-A7FB-173AED25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 b="12040"/>
          <a:stretch/>
        </p:blipFill>
        <p:spPr>
          <a:xfrm>
            <a:off x="441165" y="2811479"/>
            <a:ext cx="11309669" cy="3754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4EB61-B96A-2549-81A4-B5DA19DC63E5}"/>
              </a:ext>
            </a:extLst>
          </p:cNvPr>
          <p:cNvSpPr txBox="1"/>
          <p:nvPr/>
        </p:nvSpPr>
        <p:spPr>
          <a:xfrm>
            <a:off x="1270112" y="224550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320F4-2E3C-4246-854C-7EB5EE415008}"/>
              </a:ext>
            </a:extLst>
          </p:cNvPr>
          <p:cNvSpPr txBox="1"/>
          <p:nvPr/>
        </p:nvSpPr>
        <p:spPr>
          <a:xfrm>
            <a:off x="5703712" y="2245505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9F326-B74A-8044-B980-E9E5E58D6484}"/>
              </a:ext>
            </a:extLst>
          </p:cNvPr>
          <p:cNvSpPr txBox="1"/>
          <p:nvPr/>
        </p:nvSpPr>
        <p:spPr>
          <a:xfrm>
            <a:off x="9302532" y="2245505"/>
            <a:ext cx="160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99253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0" y="1492763"/>
            <a:ext cx="10869400" cy="556101"/>
          </a:xfrm>
        </p:spPr>
        <p:txBody>
          <a:bodyPr/>
          <a:lstStyle/>
          <a:p>
            <a:pPr algn="ctr"/>
            <a:r>
              <a:rPr lang="en-NO" sz="2800" dirty="0">
                <a:solidFill>
                  <a:srgbClr val="FCAF17"/>
                </a:solidFill>
              </a:rPr>
              <a:t>VIZSGÁLT KONVOLÚCIÓS NEURÁLIS HÁLÓZATI ARCHITEKTÚRÁK A PROBLÉMA SZEMPONTJÁBÓL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2CA91FC-0FBD-5B47-963F-4E09E9F4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04" y="2048864"/>
            <a:ext cx="7640992" cy="50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36" y="3150949"/>
            <a:ext cx="3907420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ADATHALMAZ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4CEEE8-B1EA-5E4F-9B83-AD07B50BE473}"/>
              </a:ext>
            </a:extLst>
          </p:cNvPr>
          <p:cNvCxnSpPr>
            <a:cxnSpLocks/>
          </p:cNvCxnSpPr>
          <p:nvPr/>
        </p:nvCxnSpPr>
        <p:spPr>
          <a:xfrm>
            <a:off x="4976037" y="3707050"/>
            <a:ext cx="2499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4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47169D-2DB9-5345-8CA0-B04069239AF7}"/>
              </a:ext>
            </a:extLst>
          </p:cNvPr>
          <p:cNvSpPr/>
          <p:nvPr/>
        </p:nvSpPr>
        <p:spPr>
          <a:xfrm>
            <a:off x="5751443" y="2981740"/>
            <a:ext cx="6676264" cy="4547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282" y="1015917"/>
            <a:ext cx="5712717" cy="556101"/>
          </a:xfrm>
        </p:spPr>
        <p:txBody>
          <a:bodyPr/>
          <a:lstStyle/>
          <a:p>
            <a:r>
              <a:rPr lang="en-NO" sz="3200" dirty="0">
                <a:solidFill>
                  <a:srgbClr val="FCAF17"/>
                </a:solidFill>
              </a:rPr>
              <a:t>ADATHALMAZ BEMUTATÁSA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11928"/>
            <a:ext cx="6096000" cy="43460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</a:t>
            </a:r>
            <a:r>
              <a:rPr lang="en-NO" sz="2800" dirty="0"/>
              <a:t>yílt hozzáférésű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Kolumbia Nemzeti Egyetem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</a:t>
            </a:r>
            <a:r>
              <a:rPr lang="en-NO" sz="2800" dirty="0"/>
              <a:t>ltrahangos képek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Szabadkezű annotáció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XML fájlok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O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D51867-41E6-0B49-8530-5337CCF7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5850"/>
            <a:ext cx="6076230" cy="34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6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DECE02-9B56-8C49-9F7F-6A5C3D49DD33}"/>
              </a:ext>
            </a:extLst>
          </p:cNvPr>
          <p:cNvSpPr/>
          <p:nvPr/>
        </p:nvSpPr>
        <p:spPr>
          <a:xfrm>
            <a:off x="-2481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302" y="1116911"/>
            <a:ext cx="5129396" cy="556101"/>
          </a:xfrm>
        </p:spPr>
        <p:txBody>
          <a:bodyPr/>
          <a:lstStyle/>
          <a:p>
            <a:r>
              <a:rPr lang="en-NO" sz="3200" dirty="0">
                <a:solidFill>
                  <a:srgbClr val="FCAF17"/>
                </a:solidFill>
              </a:rPr>
              <a:t>ADATHALMAZ FELÉPÍTÉSE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EF84A9-87AB-204E-B748-B6AAAC41DEDE}"/>
              </a:ext>
            </a:extLst>
          </p:cNvPr>
          <p:cNvSpPr/>
          <p:nvPr/>
        </p:nvSpPr>
        <p:spPr>
          <a:xfrm>
            <a:off x="11037697" y="2267712"/>
            <a:ext cx="1281885" cy="11380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264169-2D7D-3443-9F55-E8C44D9D003B}"/>
              </a:ext>
            </a:extLst>
          </p:cNvPr>
          <p:cNvSpPr/>
          <p:nvPr/>
        </p:nvSpPr>
        <p:spPr>
          <a:xfrm>
            <a:off x="1097402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AFD00-76B9-2D46-BC15-D4A8EF0A1081}"/>
              </a:ext>
            </a:extLst>
          </p:cNvPr>
          <p:cNvSpPr/>
          <p:nvPr/>
        </p:nvSpPr>
        <p:spPr>
          <a:xfrm>
            <a:off x="2219620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182397-D4F7-4749-A3AA-04131DD5F5EF}"/>
              </a:ext>
            </a:extLst>
          </p:cNvPr>
          <p:cNvSpPr/>
          <p:nvPr/>
        </p:nvSpPr>
        <p:spPr>
          <a:xfrm>
            <a:off x="3341838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DC1FCD-AF3D-5244-8AA4-90BF263B029F}"/>
              </a:ext>
            </a:extLst>
          </p:cNvPr>
          <p:cNvSpPr/>
          <p:nvPr/>
        </p:nvSpPr>
        <p:spPr>
          <a:xfrm>
            <a:off x="446405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D6DBFC-D802-FB4B-8281-80B7E8DD1147}"/>
              </a:ext>
            </a:extLst>
          </p:cNvPr>
          <p:cNvSpPr/>
          <p:nvPr/>
        </p:nvSpPr>
        <p:spPr>
          <a:xfrm>
            <a:off x="5586274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A5CF8B9-8A34-E44D-B56F-01E2272EA844}"/>
              </a:ext>
            </a:extLst>
          </p:cNvPr>
          <p:cNvSpPr/>
          <p:nvPr/>
        </p:nvSpPr>
        <p:spPr>
          <a:xfrm>
            <a:off x="6708492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18DB9-9232-DB45-84BD-B4829CA485D3}"/>
              </a:ext>
            </a:extLst>
          </p:cNvPr>
          <p:cNvSpPr/>
          <p:nvPr/>
        </p:nvSpPr>
        <p:spPr>
          <a:xfrm>
            <a:off x="7830710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4E9D92-DEC2-484A-9A1A-FA89F670BE7F}"/>
              </a:ext>
            </a:extLst>
          </p:cNvPr>
          <p:cNvSpPr/>
          <p:nvPr/>
        </p:nvSpPr>
        <p:spPr>
          <a:xfrm>
            <a:off x="8952928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5A8C39-E03D-134C-9442-4204947315CC}"/>
              </a:ext>
            </a:extLst>
          </p:cNvPr>
          <p:cNvSpPr/>
          <p:nvPr/>
        </p:nvSpPr>
        <p:spPr>
          <a:xfrm>
            <a:off x="10075146" y="2267712"/>
            <a:ext cx="1201343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26" name="Picture 2" descr="page26image39850880">
            <a:extLst>
              <a:ext uri="{FF2B5EF4-FFF2-40B4-BE49-F238E27FC236}">
                <a16:creationId xmlns:a16="http://schemas.microsoft.com/office/drawing/2014/main" id="{79073601-C737-4841-B19F-70B56817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4571"/>
            <a:ext cx="12242739" cy="423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6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3AB19D-F1FF-B941-BE37-3D2FA77665C3}"/>
              </a:ext>
            </a:extLst>
          </p:cNvPr>
          <p:cNvSpPr/>
          <p:nvPr/>
        </p:nvSpPr>
        <p:spPr>
          <a:xfrm>
            <a:off x="0" y="3395725"/>
            <a:ext cx="12192000" cy="346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A4583-D1E2-6847-BAA8-0D403586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848" y="1136619"/>
            <a:ext cx="6808304" cy="556101"/>
          </a:xfrm>
        </p:spPr>
        <p:txBody>
          <a:bodyPr/>
          <a:lstStyle/>
          <a:p>
            <a:r>
              <a:rPr lang="en-GB" sz="3200" dirty="0">
                <a:solidFill>
                  <a:srgbClr val="FCAF17"/>
                </a:solidFill>
              </a:rPr>
              <a:t>A</a:t>
            </a:r>
            <a:r>
              <a:rPr lang="en-NO" sz="3200" dirty="0">
                <a:solidFill>
                  <a:srgbClr val="FCAF17"/>
                </a:solidFill>
              </a:rPr>
              <a:t>DATHALMAZ ELŐFELDOLGOZÁSA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0355EA6-384D-1D44-BE4E-73D5DD55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2379"/>
            <a:ext cx="12192000" cy="2288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90D8A-47EF-C541-AA92-F39AA082B3B0}"/>
              </a:ext>
            </a:extLst>
          </p:cNvPr>
          <p:cNvSpPr txBox="1"/>
          <p:nvPr/>
        </p:nvSpPr>
        <p:spPr>
          <a:xfrm>
            <a:off x="636883" y="1851725"/>
            <a:ext cx="4319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</a:t>
            </a:r>
            <a:r>
              <a:rPr lang="en-NO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 	    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Releváns adatok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6220A-6EA7-C84A-A0DF-C976E681FA8B}"/>
              </a:ext>
            </a:extLst>
          </p:cNvPr>
          <p:cNvCxnSpPr/>
          <p:nvPr/>
        </p:nvCxnSpPr>
        <p:spPr>
          <a:xfrm>
            <a:off x="2054087" y="2544222"/>
            <a:ext cx="63776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47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B347C8-3105-FD4B-A2ED-AF3559595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O" dirty="0">
                <a:solidFill>
                  <a:srgbClr val="FCAF17"/>
                </a:solidFill>
              </a:rPr>
              <a:t>Konvertált bounding 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94909-4C6B-2C4A-9EE5-6235F9E5D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O" dirty="0">
                <a:solidFill>
                  <a:srgbClr val="FCAF17"/>
                </a:solidFill>
              </a:rPr>
              <a:t>Újraméretezett képek</a:t>
            </a:r>
          </a:p>
        </p:txBody>
      </p:sp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659DD0E-B476-1340-9589-EDDB832E5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39" y="2767013"/>
            <a:ext cx="2825284" cy="3684587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FBA83BA-DB80-9048-904B-C99906D82D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37" y="2767013"/>
            <a:ext cx="4476713" cy="3684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B1D12-9471-7342-BB38-33BBB02B7469}"/>
              </a:ext>
            </a:extLst>
          </p:cNvPr>
          <p:cNvSpPr txBox="1"/>
          <p:nvPr/>
        </p:nvSpPr>
        <p:spPr>
          <a:xfrm>
            <a:off x="2713434" y="947433"/>
            <a:ext cx="676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NO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DATHALMAZ ELŐFELDOLGOZÁSA</a:t>
            </a:r>
            <a:endParaRPr lang="en-NO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6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B347C8-3105-FD4B-A2ED-AF3559595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O" dirty="0">
                <a:solidFill>
                  <a:srgbClr val="FCAF17"/>
                </a:solidFill>
              </a:rPr>
              <a:t>Konvertált bounding 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94909-4C6B-2C4A-9EE5-6235F9E5D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O" dirty="0">
                <a:solidFill>
                  <a:srgbClr val="FCAF17"/>
                </a:solidFill>
              </a:rPr>
              <a:t>Újraméretezett képek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1D12-9471-7342-BB38-33BBB02B7469}"/>
              </a:ext>
            </a:extLst>
          </p:cNvPr>
          <p:cNvSpPr txBox="1"/>
          <p:nvPr/>
        </p:nvSpPr>
        <p:spPr>
          <a:xfrm>
            <a:off x="2713434" y="947433"/>
            <a:ext cx="676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NO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DATHALMAZ ELŐFELDOLGOZÁSA</a:t>
            </a:r>
            <a:endParaRPr lang="en-NO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5875F106-A572-B94E-94F3-06359BBF05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48923"/>
            <a:ext cx="5157787" cy="3320766"/>
          </a:xfrm>
        </p:spPr>
      </p:pic>
      <p:pic>
        <p:nvPicPr>
          <p:cNvPr id="14" name="Content Placeholder 13" descr="A picture containing text, red, dark&#10;&#10;Description automatically generated">
            <a:extLst>
              <a:ext uri="{FF2B5EF4-FFF2-40B4-BE49-F238E27FC236}">
                <a16:creationId xmlns:a16="http://schemas.microsoft.com/office/drawing/2014/main" id="{96951BBF-C39F-6B4E-9F4D-A18E21E769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35" y="2767013"/>
            <a:ext cx="5142517" cy="3684587"/>
          </a:xfrm>
        </p:spPr>
      </p:pic>
    </p:spTree>
    <p:extLst>
      <p:ext uri="{BB962C8B-B14F-4D97-AF65-F5344CB8AC3E}">
        <p14:creationId xmlns:p14="http://schemas.microsoft.com/office/powerpoint/2010/main" val="162296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129" y="1609632"/>
            <a:ext cx="4890327" cy="556101"/>
          </a:xfrm>
        </p:spPr>
        <p:txBody>
          <a:bodyPr/>
          <a:lstStyle/>
          <a:p>
            <a:r>
              <a:rPr lang="en-NO" sz="3600" dirty="0">
                <a:solidFill>
                  <a:srgbClr val="FCAF17"/>
                </a:solidFill>
              </a:rPr>
              <a:t>ELŐADÁS FELÉPÍTÉSE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7823" y="2934087"/>
            <a:ext cx="6336354" cy="3516361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probléma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TIRADS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pontozási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rendszer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Irodalom kutatás</a:t>
            </a:r>
          </a:p>
          <a:p>
            <a:pPr marL="571500" indent="-571500">
              <a:buFont typeface="+mj-lt"/>
              <a:buAutoNum type="romanUcPeriod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Adathalmaz bemutatása</a:t>
            </a:r>
          </a:p>
          <a:p>
            <a:pPr marL="571500" indent="-571500">
              <a:buFont typeface="+mj-lt"/>
              <a:buAutoNum type="romanUcPeriod"/>
            </a:pPr>
            <a:r>
              <a:rPr lang="en-NO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Rendszerterv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77D4B-22AF-424C-B001-C8F8CAEF2C9C}"/>
              </a:ext>
            </a:extLst>
          </p:cNvPr>
          <p:cNvCxnSpPr>
            <a:cxnSpLocks/>
          </p:cNvCxnSpPr>
          <p:nvPr/>
        </p:nvCxnSpPr>
        <p:spPr>
          <a:xfrm>
            <a:off x="4151816" y="2165733"/>
            <a:ext cx="34130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8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90" y="3150949"/>
            <a:ext cx="3907420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RENDSZERTERV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4CEEE8-B1EA-5E4F-9B83-AD07B50BE473}"/>
              </a:ext>
            </a:extLst>
          </p:cNvPr>
          <p:cNvCxnSpPr>
            <a:cxnSpLocks/>
          </p:cNvCxnSpPr>
          <p:nvPr/>
        </p:nvCxnSpPr>
        <p:spPr>
          <a:xfrm>
            <a:off x="4716754" y="3687706"/>
            <a:ext cx="2758492" cy="19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9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FC4DA7-A46A-8542-A141-145218559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NEURÁLIS HÁLÓZAT TANÍTÁSA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407FE-FC40-7046-BA06-5590EE3D3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PyTorch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/>
              <a:t>Tensorflow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81398-7962-5D41-9BDD-9005310AD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WEBALKALMAZÁS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B0209-1A0E-F24E-882B-0AC5E09F53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/>
              <a:t>Spring Boot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/>
              <a:t>Angular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dirty="0"/>
              <a:t>React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BC2D3-764E-AA44-985E-41B4EF521B06}"/>
              </a:ext>
            </a:extLst>
          </p:cNvPr>
          <p:cNvSpPr txBox="1"/>
          <p:nvPr/>
        </p:nvSpPr>
        <p:spPr>
          <a:xfrm>
            <a:off x="2478823" y="1359035"/>
            <a:ext cx="7037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FELHASZNÁLANDÓ TECHNOLÓGIÁK</a:t>
            </a:r>
          </a:p>
        </p:txBody>
      </p:sp>
    </p:spTree>
    <p:extLst>
      <p:ext uri="{BB962C8B-B14F-4D97-AF65-F5344CB8AC3E}">
        <p14:creationId xmlns:p14="http://schemas.microsoft.com/office/powerpoint/2010/main" val="108334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90" y="3150949"/>
            <a:ext cx="6575906" cy="556101"/>
          </a:xfrm>
        </p:spPr>
        <p:txBody>
          <a:bodyPr/>
          <a:lstStyle/>
          <a:p>
            <a:r>
              <a:rPr lang="en-NO" sz="3200" dirty="0">
                <a:solidFill>
                  <a:srgbClr val="FCAF17"/>
                </a:solidFill>
              </a:rPr>
              <a:t>ARCHITEKTÚRA</a:t>
            </a:r>
            <a:br>
              <a:rPr lang="en-NO" sz="3200" dirty="0">
                <a:solidFill>
                  <a:srgbClr val="FCAF17"/>
                </a:solidFill>
              </a:rPr>
            </a:br>
            <a:r>
              <a:rPr lang="en-NO" sz="3200" dirty="0">
                <a:solidFill>
                  <a:srgbClr val="FCAF17"/>
                </a:solidFill>
              </a:rPr>
              <a:t> ÁTTEKINTÉSE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AF20AA-D023-2041-BF10-48FBDA696737}"/>
              </a:ext>
            </a:extLst>
          </p:cNvPr>
          <p:cNvSpPr/>
          <p:nvPr/>
        </p:nvSpPr>
        <p:spPr>
          <a:xfrm>
            <a:off x="4162776" y="-2130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1FBF50-CCEE-194F-BE96-99CB0981A8D6}"/>
              </a:ext>
            </a:extLst>
          </p:cNvPr>
          <p:cNvSpPr/>
          <p:nvPr/>
        </p:nvSpPr>
        <p:spPr>
          <a:xfrm>
            <a:off x="4102014" y="70217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6D2B7-375E-0A4C-AFDA-808E976F77E9}"/>
              </a:ext>
            </a:extLst>
          </p:cNvPr>
          <p:cNvSpPr/>
          <p:nvPr/>
        </p:nvSpPr>
        <p:spPr>
          <a:xfrm>
            <a:off x="4102014" y="1678216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A4C505-C666-0949-A20A-584C415F6C54}"/>
              </a:ext>
            </a:extLst>
          </p:cNvPr>
          <p:cNvSpPr/>
          <p:nvPr/>
        </p:nvSpPr>
        <p:spPr>
          <a:xfrm>
            <a:off x="4102014" y="2517635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C27252-374B-7048-9F38-86B74D1765E5}"/>
              </a:ext>
            </a:extLst>
          </p:cNvPr>
          <p:cNvSpPr/>
          <p:nvPr/>
        </p:nvSpPr>
        <p:spPr>
          <a:xfrm>
            <a:off x="4102014" y="342835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65A9E2-68D0-7445-9624-B1DAE906F15C}"/>
              </a:ext>
            </a:extLst>
          </p:cNvPr>
          <p:cNvSpPr/>
          <p:nvPr/>
        </p:nvSpPr>
        <p:spPr>
          <a:xfrm>
            <a:off x="4102014" y="4301655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E9696B-E99F-7C47-8430-B74DC2586C11}"/>
              </a:ext>
            </a:extLst>
          </p:cNvPr>
          <p:cNvSpPr/>
          <p:nvPr/>
        </p:nvSpPr>
        <p:spPr>
          <a:xfrm>
            <a:off x="4182667" y="5708032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DF05E1-6F0A-4845-8D98-0C7057B7DFAB}"/>
              </a:ext>
            </a:extLst>
          </p:cNvPr>
          <p:cNvSpPr/>
          <p:nvPr/>
        </p:nvSpPr>
        <p:spPr>
          <a:xfrm>
            <a:off x="4102014" y="4979749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075D87-204E-D848-BB84-18C1D4E0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67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3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9" y="3150108"/>
            <a:ext cx="3271231" cy="556101"/>
          </a:xfrm>
        </p:spPr>
        <p:txBody>
          <a:bodyPr/>
          <a:lstStyle/>
          <a:p>
            <a:r>
              <a:rPr lang="en-NO" sz="2800" dirty="0">
                <a:solidFill>
                  <a:srgbClr val="FCAF17"/>
                </a:solidFill>
              </a:rPr>
              <a:t>FOLYAMATÁBRA</a:t>
            </a:r>
            <a:endParaRPr lang="en-NO" sz="2400" dirty="0">
              <a:solidFill>
                <a:srgbClr val="FCAF17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87C370-96AE-AA48-9336-956D64D99788}"/>
              </a:ext>
            </a:extLst>
          </p:cNvPr>
          <p:cNvSpPr/>
          <p:nvPr/>
        </p:nvSpPr>
        <p:spPr>
          <a:xfrm>
            <a:off x="3438969" y="-22039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25610A-A4A1-2848-9E07-9CC278114EF3}"/>
              </a:ext>
            </a:extLst>
          </p:cNvPr>
          <p:cNvSpPr/>
          <p:nvPr/>
        </p:nvSpPr>
        <p:spPr>
          <a:xfrm>
            <a:off x="3378207" y="701433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69B03-1272-AB41-B8E5-539228A7C974}"/>
              </a:ext>
            </a:extLst>
          </p:cNvPr>
          <p:cNvSpPr/>
          <p:nvPr/>
        </p:nvSpPr>
        <p:spPr>
          <a:xfrm>
            <a:off x="3378207" y="1677478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2F8E00-FD90-6B48-B423-6077DA006AF8}"/>
              </a:ext>
            </a:extLst>
          </p:cNvPr>
          <p:cNvSpPr/>
          <p:nvPr/>
        </p:nvSpPr>
        <p:spPr>
          <a:xfrm>
            <a:off x="3378207" y="2516897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1AF375-DD80-2745-989B-B1E1EAF3F44A}"/>
              </a:ext>
            </a:extLst>
          </p:cNvPr>
          <p:cNvSpPr/>
          <p:nvPr/>
        </p:nvSpPr>
        <p:spPr>
          <a:xfrm>
            <a:off x="3378207" y="3427613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234A15-33C9-A64A-BFF3-56E5825A5C3F}"/>
              </a:ext>
            </a:extLst>
          </p:cNvPr>
          <p:cNvSpPr/>
          <p:nvPr/>
        </p:nvSpPr>
        <p:spPr>
          <a:xfrm>
            <a:off x="3378207" y="4300917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2657EB-3656-F447-B896-12E6C2DA81AF}"/>
              </a:ext>
            </a:extLst>
          </p:cNvPr>
          <p:cNvSpPr/>
          <p:nvPr/>
        </p:nvSpPr>
        <p:spPr>
          <a:xfrm>
            <a:off x="3458860" y="5707294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7689F5-24C7-CD49-AD76-905C42A7191E}"/>
              </a:ext>
            </a:extLst>
          </p:cNvPr>
          <p:cNvSpPr/>
          <p:nvPr/>
        </p:nvSpPr>
        <p:spPr>
          <a:xfrm>
            <a:off x="3378207" y="4979011"/>
            <a:ext cx="1150706" cy="1150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DD2B1A92-AB8B-534B-BD23-EC7E2A86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22" y="0"/>
            <a:ext cx="817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9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E3A3-DCE7-F643-8AA8-FF667DEE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243" y="1273164"/>
            <a:ext cx="6999514" cy="556101"/>
          </a:xfrm>
        </p:spPr>
        <p:txBody>
          <a:bodyPr/>
          <a:lstStyle/>
          <a:p>
            <a:r>
              <a:rPr lang="en-NO" sz="3200" dirty="0">
                <a:solidFill>
                  <a:srgbClr val="FCAF17"/>
                </a:solidFill>
              </a:rPr>
              <a:t>TOVÁBBFEJLESZTÉSI LEHETŐSÉGEK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7241F-281D-304C-8DCC-394383F2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90222"/>
            <a:ext cx="10515600" cy="239607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Oktatási rendszer kialakítása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Visszajelzéses tanítás használatközben</a:t>
            </a:r>
          </a:p>
        </p:txBody>
      </p:sp>
    </p:spTree>
    <p:extLst>
      <p:ext uri="{BB962C8B-B14F-4D97-AF65-F5344CB8AC3E}">
        <p14:creationId xmlns:p14="http://schemas.microsoft.com/office/powerpoint/2010/main" val="340886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646" y="3150949"/>
            <a:ext cx="6830510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KÖSZÖNÖM A FIGYELMET!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4CEEE8-B1EA-5E4F-9B83-AD07B50BE473}"/>
              </a:ext>
            </a:extLst>
          </p:cNvPr>
          <p:cNvCxnSpPr>
            <a:cxnSpLocks/>
          </p:cNvCxnSpPr>
          <p:nvPr/>
        </p:nvCxnSpPr>
        <p:spPr>
          <a:xfrm>
            <a:off x="3992137" y="3707050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0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44" y="3150949"/>
            <a:ext cx="5672878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PROBLÉMA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5C4EE1-798F-5E41-8793-47433D874399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4393580" y="3707050"/>
            <a:ext cx="244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62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217B363-6B93-C242-B54A-AC231B94E537}"/>
              </a:ext>
            </a:extLst>
          </p:cNvPr>
          <p:cNvSpPr/>
          <p:nvPr/>
        </p:nvSpPr>
        <p:spPr>
          <a:xfrm>
            <a:off x="6095999" y="1952367"/>
            <a:ext cx="6974995" cy="64801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827" y="1122534"/>
            <a:ext cx="8517246" cy="556101"/>
          </a:xfrm>
        </p:spPr>
        <p:txBody>
          <a:bodyPr/>
          <a:lstStyle/>
          <a:p>
            <a:r>
              <a:rPr lang="en-US" sz="3200" dirty="0">
                <a:solidFill>
                  <a:srgbClr val="FCAF17"/>
                </a:solidFill>
              </a:rPr>
              <a:t>A MEGOLDANDÓ PROBLÉMA BEMUTATÁSA</a:t>
            </a:r>
            <a:endParaRPr lang="en-US" sz="2800" dirty="0">
              <a:solidFill>
                <a:srgbClr val="FCAF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52" y="2438575"/>
            <a:ext cx="6611702" cy="4419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Endokrin</a:t>
            </a:r>
            <a:r>
              <a:rPr lang="en-US" sz="2800" dirty="0"/>
              <a:t> </a:t>
            </a:r>
            <a:r>
              <a:rPr lang="en-US" sz="2800" dirty="0" err="1"/>
              <a:t>betegségek</a:t>
            </a:r>
            <a:r>
              <a:rPr lang="en-US" sz="2800" dirty="0"/>
              <a:t> </a:t>
            </a:r>
            <a:r>
              <a:rPr lang="en-US" sz="2800" dirty="0" err="1"/>
              <a:t>elterjedsége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Pajzsmirigyrák</a:t>
            </a:r>
            <a:r>
              <a:rPr lang="en-US" sz="2800" dirty="0"/>
              <a:t> </a:t>
            </a:r>
            <a:r>
              <a:rPr lang="en-US" sz="2800" dirty="0" err="1"/>
              <a:t>kutatása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Nyaki</a:t>
            </a:r>
            <a:r>
              <a:rPr lang="en-US" sz="2800" dirty="0"/>
              <a:t> </a:t>
            </a:r>
            <a:r>
              <a:rPr lang="en-US" sz="2800" dirty="0" err="1"/>
              <a:t>képalkotó</a:t>
            </a:r>
            <a:r>
              <a:rPr lang="en-US" sz="2800" dirty="0"/>
              <a:t> </a:t>
            </a:r>
            <a:r>
              <a:rPr lang="en-US" sz="2800" dirty="0" err="1"/>
              <a:t>diagnosztikai</a:t>
            </a:r>
            <a:r>
              <a:rPr lang="en-US" sz="2800" dirty="0"/>
              <a:t> </a:t>
            </a:r>
            <a:r>
              <a:rPr lang="en-US" sz="2800" dirty="0" err="1"/>
              <a:t>vizsgálat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Ultrahangos</a:t>
            </a:r>
            <a:r>
              <a:rPr lang="en-US" sz="2800" dirty="0"/>
              <a:t> </a:t>
            </a:r>
            <a:r>
              <a:rPr lang="en-US" sz="2800" dirty="0" err="1"/>
              <a:t>képek</a:t>
            </a:r>
            <a:r>
              <a:rPr lang="en-US" sz="2800" dirty="0"/>
              <a:t> </a:t>
            </a:r>
            <a:r>
              <a:rPr lang="en-US" sz="2800" dirty="0" err="1"/>
              <a:t>információ</a:t>
            </a:r>
            <a:r>
              <a:rPr lang="en-US" sz="2800" dirty="0"/>
              <a:t> </a:t>
            </a:r>
            <a:r>
              <a:rPr lang="en-US" sz="2800" dirty="0" err="1"/>
              <a:t>tartalma</a:t>
            </a:r>
            <a:r>
              <a:rPr lang="en-US" sz="2800" dirty="0"/>
              <a:t>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36FE7D6-03C9-E544-B25B-3502BDE9C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50" y="3604156"/>
            <a:ext cx="5155800" cy="20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E519008-87B7-8F44-BE82-3657BC4BC495}"/>
              </a:ext>
            </a:extLst>
          </p:cNvPr>
          <p:cNvSpPr/>
          <p:nvPr/>
        </p:nvSpPr>
        <p:spPr>
          <a:xfrm>
            <a:off x="5862181" y="1528175"/>
            <a:ext cx="7208814" cy="6904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097" y="972074"/>
            <a:ext cx="3525805" cy="556101"/>
          </a:xfrm>
        </p:spPr>
        <p:txBody>
          <a:bodyPr/>
          <a:lstStyle/>
          <a:p>
            <a:r>
              <a:rPr lang="en-US" sz="32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KUTATÁS CÉLJA</a:t>
            </a:r>
            <a:endParaRPr lang="en-US" sz="3200" dirty="0">
              <a:solidFill>
                <a:srgbClr val="FCAF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0" y="2665141"/>
            <a:ext cx="6582110" cy="41928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Klinikai</a:t>
            </a:r>
            <a:r>
              <a:rPr lang="en-US" sz="2800" dirty="0"/>
              <a:t> </a:t>
            </a:r>
            <a:r>
              <a:rPr lang="en-US" sz="2800" dirty="0" err="1"/>
              <a:t>diagnosztika</a:t>
            </a:r>
            <a:r>
              <a:rPr lang="en-US" sz="2800" dirty="0"/>
              <a:t> </a:t>
            </a:r>
            <a:r>
              <a:rPr lang="en-US" sz="2800" dirty="0" err="1"/>
              <a:t>felgyorsítása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Egységes</a:t>
            </a:r>
            <a:r>
              <a:rPr lang="en-US" sz="2800" dirty="0"/>
              <a:t> </a:t>
            </a:r>
            <a:r>
              <a:rPr lang="en-US" sz="2800" dirty="0" err="1"/>
              <a:t>felület</a:t>
            </a:r>
            <a:r>
              <a:rPr lang="en-US" sz="2800" dirty="0"/>
              <a:t> </a:t>
            </a:r>
            <a:r>
              <a:rPr lang="en-US" sz="2800" dirty="0" err="1"/>
              <a:t>létrehozása</a:t>
            </a:r>
            <a:r>
              <a:rPr lang="en-US" sz="28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953B7-40D2-4B4A-8580-44F2FF2C0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28" y="2941341"/>
            <a:ext cx="5586532" cy="2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8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04" y="3150950"/>
            <a:ext cx="7527235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TIRADS PONTOZÁSI RENDSZER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5C4EE1-798F-5E41-8793-47433D874399}"/>
              </a:ext>
            </a:extLst>
          </p:cNvPr>
          <p:cNvCxnSpPr>
            <a:cxnSpLocks/>
          </p:cNvCxnSpPr>
          <p:nvPr/>
        </p:nvCxnSpPr>
        <p:spPr>
          <a:xfrm>
            <a:off x="3326296" y="3707051"/>
            <a:ext cx="6109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0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2F135D-D20A-4942-8A38-A1B33B8A6158}"/>
              </a:ext>
            </a:extLst>
          </p:cNvPr>
          <p:cNvSpPr/>
          <p:nvPr/>
        </p:nvSpPr>
        <p:spPr>
          <a:xfrm>
            <a:off x="5029200" y="2755116"/>
            <a:ext cx="7329416" cy="47825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2AAA-1B42-2D46-AD75-2389994F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55116"/>
            <a:ext cx="5185317" cy="4102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Malignitás</a:t>
            </a:r>
            <a:r>
              <a:rPr lang="en-US" sz="2800" dirty="0"/>
              <a:t> </a:t>
            </a:r>
            <a:r>
              <a:rPr lang="en-US" sz="2800" dirty="0" err="1"/>
              <a:t>meghatározására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Nodulus </a:t>
            </a:r>
            <a:r>
              <a:rPr lang="en-US" sz="2800" dirty="0" err="1"/>
              <a:t>tulajdonság</a:t>
            </a:r>
            <a:r>
              <a:rPr lang="en-US" sz="2800" dirty="0"/>
              <a:t> </a:t>
            </a:r>
            <a:r>
              <a:rPr lang="en-US" sz="2800" dirty="0" err="1"/>
              <a:t>értékelése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Pontszám</a:t>
            </a:r>
            <a:r>
              <a:rPr lang="en-US" sz="2800" dirty="0"/>
              <a:t> </a:t>
            </a:r>
            <a:r>
              <a:rPr lang="en-US" sz="2800" dirty="0" err="1"/>
              <a:t>besorolás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AE794A4-2A0C-404E-B81C-A124C3400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60" y="2755116"/>
            <a:ext cx="7606340" cy="4333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F0D680-9ED7-5740-9BD0-24169804B107}"/>
              </a:ext>
            </a:extLst>
          </p:cNvPr>
          <p:cNvSpPr txBox="1"/>
          <p:nvPr/>
        </p:nvSpPr>
        <p:spPr>
          <a:xfrm>
            <a:off x="3184954" y="1025504"/>
            <a:ext cx="5822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EGYSÉGES PONTOZÁSI RENDSZER</a:t>
            </a:r>
            <a:endParaRPr lang="en-NO" sz="2800" dirty="0">
              <a:solidFill>
                <a:srgbClr val="FCAF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09A1-B4D8-2749-B549-FB3265A2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84" y="3161135"/>
            <a:ext cx="5062803" cy="556101"/>
          </a:xfrm>
        </p:spPr>
        <p:txBody>
          <a:bodyPr/>
          <a:lstStyle/>
          <a:p>
            <a:r>
              <a:rPr lang="en-US" sz="4000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IRODALOMKUTATÁS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5C4EE1-798F-5E41-8793-47433D874399}"/>
              </a:ext>
            </a:extLst>
          </p:cNvPr>
          <p:cNvCxnSpPr>
            <a:cxnSpLocks/>
          </p:cNvCxnSpPr>
          <p:nvPr/>
        </p:nvCxnSpPr>
        <p:spPr>
          <a:xfrm>
            <a:off x="4209143" y="3707050"/>
            <a:ext cx="32294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2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040F-7B5A-AD4D-A736-56889B09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970" y="1018523"/>
            <a:ext cx="4058059" cy="556101"/>
          </a:xfrm>
        </p:spPr>
        <p:txBody>
          <a:bodyPr/>
          <a:lstStyle/>
          <a:p>
            <a:r>
              <a:rPr lang="en-NO" sz="2800" dirty="0">
                <a:solidFill>
                  <a:srgbClr val="FCAF17"/>
                </a:solidFill>
              </a:rPr>
              <a:t>NEURÁLIS HÁLÓZATOK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D3A1B-BA77-D54A-898F-D0F76CA09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2308302"/>
            <a:ext cx="7543801" cy="45496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Összekapcsolt neruonok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Ismétlődések felfedezése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Tanulási algoritmus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b="1" dirty="0">
                <a:solidFill>
                  <a:srgbClr val="FCAF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Konvolúciós neurális hálózatok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NO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Képklasszifikáció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NO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Objektum detektálás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NO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Konvolúciós rétegek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NO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Képjellemzők kinyerése</a:t>
            </a:r>
          </a:p>
          <a:p>
            <a:pPr marL="1143000" lvl="1" indent="-457200"/>
            <a:endParaRPr lang="en-NO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5516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218</Words>
  <Application>Microsoft Macintosh PowerPoint</Application>
  <PresentationFormat>Widescreen</PresentationFormat>
  <Paragraphs>88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Open Sans</vt:lpstr>
      <vt:lpstr>Open Sans Light</vt:lpstr>
      <vt:lpstr>Wingdings</vt:lpstr>
      <vt:lpstr>2_Office Theme</vt:lpstr>
      <vt:lpstr>3_Office Theme</vt:lpstr>
      <vt:lpstr>4_Office Theme</vt:lpstr>
      <vt:lpstr>5_Office Theme</vt:lpstr>
      <vt:lpstr>Szakdolgozat I.</vt:lpstr>
      <vt:lpstr>ELŐADÁS FELÉPÍTÉSE</vt:lpstr>
      <vt:lpstr>A PROBLÉMA</vt:lpstr>
      <vt:lpstr>A MEGOLDANDÓ PROBLÉMA BEMUTATÁSA</vt:lpstr>
      <vt:lpstr>A KUTATÁS CÉLJA</vt:lpstr>
      <vt:lpstr>TIRADS PONTOZÁSI RENDSZER</vt:lpstr>
      <vt:lpstr>PowerPoint Presentation</vt:lpstr>
      <vt:lpstr>IRODALOMKUTATÁS</vt:lpstr>
      <vt:lpstr>NEURÁLIS HÁLÓZATOK</vt:lpstr>
      <vt:lpstr>VIZSGÁLT KONVOLÚCIÓS NEURÁLIS HÁLÓZATI ARCHITEKTÚRÁK A PROBLÉMA SZEMPONTJÁBÓL</vt:lpstr>
      <vt:lpstr>VIZSGÁLT KONVOLÚCIÓS NEURÁLIS HÁLÓZATI ARCHITEKTÚRÁK A PROBLÉMA SZEMPONTJÁBÓL</vt:lpstr>
      <vt:lpstr>VIZSGÁLT KONVOLÚCIÓS NEURÁLIS HÁLÓZATI ARCHITEKTÚRÁK A PROBLÉMA SZEMPONTJÁBÓL</vt:lpstr>
      <vt:lpstr>VIZSGÁLT KONVOLÚCIÓS NEURÁLIS HÁLÓZATI ARCHITEKTÚRÁK A PROBLÉMA SZEMPONTJÁBÓL</vt:lpstr>
      <vt:lpstr>ADATHALMAZ</vt:lpstr>
      <vt:lpstr>ADATHALMAZ BEMUTATÁSA</vt:lpstr>
      <vt:lpstr>ADATHALMAZ FELÉPÍTÉSE</vt:lpstr>
      <vt:lpstr>ADATHALMAZ ELŐFELDOLGOZÁSA</vt:lpstr>
      <vt:lpstr>PowerPoint Presentation</vt:lpstr>
      <vt:lpstr>PowerPoint Presentation</vt:lpstr>
      <vt:lpstr>RENDSZERTERV</vt:lpstr>
      <vt:lpstr>PowerPoint Presentation</vt:lpstr>
      <vt:lpstr>ARCHITEKTÚRA  ÁTTEKINTÉSE</vt:lpstr>
      <vt:lpstr>FOLYAMATÁBRA</vt:lpstr>
      <vt:lpstr>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Szücs Klaudia</cp:lastModifiedBy>
  <cp:revision>115</cp:revision>
  <cp:lastPrinted>2019-02-21T16:25:53Z</cp:lastPrinted>
  <dcterms:created xsi:type="dcterms:W3CDTF">2019-01-21T14:36:44Z</dcterms:created>
  <dcterms:modified xsi:type="dcterms:W3CDTF">2022-12-08T10:28:43Z</dcterms:modified>
</cp:coreProperties>
</file>